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33" r:id="rId2"/>
  </p:sldMasterIdLst>
  <p:notesMasterIdLst>
    <p:notesMasterId r:id="rId33"/>
  </p:notesMasterIdLst>
  <p:sldIdLst>
    <p:sldId id="2147477863" r:id="rId3"/>
    <p:sldId id="2147477864" r:id="rId4"/>
    <p:sldId id="2147477865" r:id="rId5"/>
    <p:sldId id="2147469724" r:id="rId6"/>
    <p:sldId id="2147469716" r:id="rId7"/>
    <p:sldId id="259" r:id="rId8"/>
    <p:sldId id="2147477874" r:id="rId9"/>
    <p:sldId id="2147469720" r:id="rId10"/>
    <p:sldId id="2147477866" r:id="rId11"/>
    <p:sldId id="2147477879" r:id="rId12"/>
    <p:sldId id="2147477878" r:id="rId13"/>
    <p:sldId id="2147477867" r:id="rId14"/>
    <p:sldId id="2147477880" r:id="rId15"/>
    <p:sldId id="2147477881" r:id="rId16"/>
    <p:sldId id="2147477882" r:id="rId17"/>
    <p:sldId id="2147477888" r:id="rId18"/>
    <p:sldId id="2147477886" r:id="rId19"/>
    <p:sldId id="2147477885" r:id="rId20"/>
    <p:sldId id="2147477887" r:id="rId21"/>
    <p:sldId id="2147477889" r:id="rId22"/>
    <p:sldId id="2147477873" r:id="rId23"/>
    <p:sldId id="2147477870" r:id="rId24"/>
    <p:sldId id="2147477871" r:id="rId25"/>
    <p:sldId id="2147477872" r:id="rId26"/>
    <p:sldId id="2147477883" r:id="rId27"/>
    <p:sldId id="2147477884" r:id="rId28"/>
    <p:sldId id="2147477868" r:id="rId29"/>
    <p:sldId id="2147477877" r:id="rId30"/>
    <p:sldId id="2147477875" r:id="rId31"/>
    <p:sldId id="2147477876" r:id="rId32"/>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44" autoAdjust="0"/>
    <p:restoredTop sz="94660"/>
  </p:normalViewPr>
  <p:slideViewPr>
    <p:cSldViewPr snapToGrid="0">
      <p:cViewPr varScale="1">
        <p:scale>
          <a:sx n="104" d="100"/>
          <a:sy n="104" d="100"/>
        </p:scale>
        <p:origin x="32" y="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CD238-A575-4D11-8D26-071C4EE4067C}" type="datetimeFigureOut">
              <a:rPr lang="en-DK" smtClean="0"/>
              <a:t>30/05/2023</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E387F7-C641-432D-B92F-5844FE756EDC}" type="slidenum">
              <a:rPr lang="en-DK" smtClean="0"/>
              <a:t>‹#›</a:t>
            </a:fld>
            <a:endParaRPr lang="en-DK"/>
          </a:p>
        </p:txBody>
      </p:sp>
    </p:spTree>
    <p:extLst>
      <p:ext uri="{BB962C8B-B14F-4D97-AF65-F5344CB8AC3E}">
        <p14:creationId xmlns:p14="http://schemas.microsoft.com/office/powerpoint/2010/main" val="312983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Filter away Areas with Empty, Bland, Administration, or Other</a:t>
            </a:r>
            <a:endParaRPr lang="en-DK"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8419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86466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28080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777934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77501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2256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00012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30118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84466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1181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778719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99663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7145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2444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37003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477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140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2452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7563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79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27696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847387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409290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47827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576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926495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640021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125658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7253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830434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971724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307936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90108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45338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1443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8332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4368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1012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4337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68409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62570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122161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74127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065356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452639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30425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27578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18546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084601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5050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083226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2919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5/30/2023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45515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77893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1542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71581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790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963336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31200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04942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04466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403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48710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198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5733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5077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7923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88922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76907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767688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681131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784897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802985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52080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1626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859635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53040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8420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68322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96666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1810039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3950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84753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89089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3435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3062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3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120778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481566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7128155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909451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35184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47508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1650090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75322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4020629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824646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7669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1675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06894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85725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472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215291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6223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25802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531415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21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883286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60704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109201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5113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98086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771319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41792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395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74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345796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123333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152088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1970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49712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955608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985562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2692637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792916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157647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869388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02106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96836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7519352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16419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36693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87197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8172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2380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80168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982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35457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69525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856717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87528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6632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1806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4452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56097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15959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1.emf"/><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8.xml"/><Relationship Id="rId21" Type="http://schemas.openxmlformats.org/officeDocument/2006/relationships/slideLayout" Target="../slideLayouts/slideLayout93.xml"/><Relationship Id="rId42" Type="http://schemas.openxmlformats.org/officeDocument/2006/relationships/slideLayout" Target="../slideLayouts/slideLayout114.xml"/><Relationship Id="rId47" Type="http://schemas.openxmlformats.org/officeDocument/2006/relationships/slideLayout" Target="../slideLayouts/slideLayout119.xml"/><Relationship Id="rId63" Type="http://schemas.openxmlformats.org/officeDocument/2006/relationships/slideLayout" Target="../slideLayouts/slideLayout135.xml"/><Relationship Id="rId68" Type="http://schemas.openxmlformats.org/officeDocument/2006/relationships/slideLayout" Target="../slideLayouts/slideLayout140.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9" Type="http://schemas.openxmlformats.org/officeDocument/2006/relationships/slideLayout" Target="../slideLayouts/slideLayout101.xml"/><Relationship Id="rId11" Type="http://schemas.openxmlformats.org/officeDocument/2006/relationships/slideLayout" Target="../slideLayouts/slideLayout83.xml"/><Relationship Id="rId24" Type="http://schemas.openxmlformats.org/officeDocument/2006/relationships/slideLayout" Target="../slideLayouts/slideLayout96.xml"/><Relationship Id="rId32" Type="http://schemas.openxmlformats.org/officeDocument/2006/relationships/slideLayout" Target="../slideLayouts/slideLayout104.xml"/><Relationship Id="rId37" Type="http://schemas.openxmlformats.org/officeDocument/2006/relationships/slideLayout" Target="../slideLayouts/slideLayout109.xml"/><Relationship Id="rId40" Type="http://schemas.openxmlformats.org/officeDocument/2006/relationships/slideLayout" Target="../slideLayouts/slideLayout112.xml"/><Relationship Id="rId45" Type="http://schemas.openxmlformats.org/officeDocument/2006/relationships/slideLayout" Target="../slideLayouts/slideLayout117.xml"/><Relationship Id="rId53" Type="http://schemas.openxmlformats.org/officeDocument/2006/relationships/slideLayout" Target="../slideLayouts/slideLayout125.xml"/><Relationship Id="rId58" Type="http://schemas.openxmlformats.org/officeDocument/2006/relationships/slideLayout" Target="../slideLayouts/slideLayout130.xml"/><Relationship Id="rId66" Type="http://schemas.openxmlformats.org/officeDocument/2006/relationships/slideLayout" Target="../slideLayouts/slideLayout138.xml"/><Relationship Id="rId74" Type="http://schemas.openxmlformats.org/officeDocument/2006/relationships/theme" Target="../theme/theme2.xml"/><Relationship Id="rId5" Type="http://schemas.openxmlformats.org/officeDocument/2006/relationships/slideLayout" Target="../slideLayouts/slideLayout77.xml"/><Relationship Id="rId61" Type="http://schemas.openxmlformats.org/officeDocument/2006/relationships/slideLayout" Target="../slideLayouts/slideLayout133.xml"/><Relationship Id="rId19" Type="http://schemas.openxmlformats.org/officeDocument/2006/relationships/slideLayout" Target="../slideLayouts/slideLayout91.xml"/><Relationship Id="rId14" Type="http://schemas.openxmlformats.org/officeDocument/2006/relationships/slideLayout" Target="../slideLayouts/slideLayout86.xml"/><Relationship Id="rId22" Type="http://schemas.openxmlformats.org/officeDocument/2006/relationships/slideLayout" Target="../slideLayouts/slideLayout94.xml"/><Relationship Id="rId27" Type="http://schemas.openxmlformats.org/officeDocument/2006/relationships/slideLayout" Target="../slideLayouts/slideLayout99.xml"/><Relationship Id="rId30" Type="http://schemas.openxmlformats.org/officeDocument/2006/relationships/slideLayout" Target="../slideLayouts/slideLayout102.xml"/><Relationship Id="rId35" Type="http://schemas.openxmlformats.org/officeDocument/2006/relationships/slideLayout" Target="../slideLayouts/slideLayout107.xml"/><Relationship Id="rId43" Type="http://schemas.openxmlformats.org/officeDocument/2006/relationships/slideLayout" Target="../slideLayouts/slideLayout115.xml"/><Relationship Id="rId48" Type="http://schemas.openxmlformats.org/officeDocument/2006/relationships/slideLayout" Target="../slideLayouts/slideLayout120.xml"/><Relationship Id="rId56" Type="http://schemas.openxmlformats.org/officeDocument/2006/relationships/slideLayout" Target="../slideLayouts/slideLayout128.xml"/><Relationship Id="rId64" Type="http://schemas.openxmlformats.org/officeDocument/2006/relationships/slideLayout" Target="../slideLayouts/slideLayout136.xml"/><Relationship Id="rId69" Type="http://schemas.openxmlformats.org/officeDocument/2006/relationships/slideLayout" Target="../slideLayouts/slideLayout141.xml"/><Relationship Id="rId8" Type="http://schemas.openxmlformats.org/officeDocument/2006/relationships/slideLayout" Target="../slideLayouts/slideLayout80.xml"/><Relationship Id="rId51" Type="http://schemas.openxmlformats.org/officeDocument/2006/relationships/slideLayout" Target="../slideLayouts/slideLayout123.xml"/><Relationship Id="rId72" Type="http://schemas.openxmlformats.org/officeDocument/2006/relationships/slideLayout" Target="../slideLayouts/slideLayout144.xml"/><Relationship Id="rId3" Type="http://schemas.openxmlformats.org/officeDocument/2006/relationships/slideLayout" Target="../slideLayouts/slideLayout75.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5" Type="http://schemas.openxmlformats.org/officeDocument/2006/relationships/slideLayout" Target="../slideLayouts/slideLayout97.xml"/><Relationship Id="rId33" Type="http://schemas.openxmlformats.org/officeDocument/2006/relationships/slideLayout" Target="../slideLayouts/slideLayout105.xml"/><Relationship Id="rId38" Type="http://schemas.openxmlformats.org/officeDocument/2006/relationships/slideLayout" Target="../slideLayouts/slideLayout110.xml"/><Relationship Id="rId46" Type="http://schemas.openxmlformats.org/officeDocument/2006/relationships/slideLayout" Target="../slideLayouts/slideLayout118.xml"/><Relationship Id="rId59" Type="http://schemas.openxmlformats.org/officeDocument/2006/relationships/slideLayout" Target="../slideLayouts/slideLayout131.xml"/><Relationship Id="rId67" Type="http://schemas.openxmlformats.org/officeDocument/2006/relationships/slideLayout" Target="../slideLayouts/slideLayout139.xml"/><Relationship Id="rId20" Type="http://schemas.openxmlformats.org/officeDocument/2006/relationships/slideLayout" Target="../slideLayouts/slideLayout92.xml"/><Relationship Id="rId41" Type="http://schemas.openxmlformats.org/officeDocument/2006/relationships/slideLayout" Target="../slideLayouts/slideLayout113.xml"/><Relationship Id="rId54" Type="http://schemas.openxmlformats.org/officeDocument/2006/relationships/slideLayout" Target="../slideLayouts/slideLayout126.xml"/><Relationship Id="rId62" Type="http://schemas.openxmlformats.org/officeDocument/2006/relationships/slideLayout" Target="../slideLayouts/slideLayout134.xml"/><Relationship Id="rId70" Type="http://schemas.openxmlformats.org/officeDocument/2006/relationships/slideLayout" Target="../slideLayouts/slideLayout142.xml"/><Relationship Id="rId75" Type="http://schemas.openxmlformats.org/officeDocument/2006/relationships/image" Target="../media/image1.emf"/><Relationship Id="rId1" Type="http://schemas.openxmlformats.org/officeDocument/2006/relationships/slideLayout" Target="../slideLayouts/slideLayout73.xml"/><Relationship Id="rId6" Type="http://schemas.openxmlformats.org/officeDocument/2006/relationships/slideLayout" Target="../slideLayouts/slideLayout78.xml"/><Relationship Id="rId15" Type="http://schemas.openxmlformats.org/officeDocument/2006/relationships/slideLayout" Target="../slideLayouts/slideLayout87.xml"/><Relationship Id="rId23" Type="http://schemas.openxmlformats.org/officeDocument/2006/relationships/slideLayout" Target="../slideLayouts/slideLayout95.xml"/><Relationship Id="rId28" Type="http://schemas.openxmlformats.org/officeDocument/2006/relationships/slideLayout" Target="../slideLayouts/slideLayout100.xml"/><Relationship Id="rId36" Type="http://schemas.openxmlformats.org/officeDocument/2006/relationships/slideLayout" Target="../slideLayouts/slideLayout108.xml"/><Relationship Id="rId49" Type="http://schemas.openxmlformats.org/officeDocument/2006/relationships/slideLayout" Target="../slideLayouts/slideLayout121.xml"/><Relationship Id="rId57" Type="http://schemas.openxmlformats.org/officeDocument/2006/relationships/slideLayout" Target="../slideLayouts/slideLayout129.xml"/><Relationship Id="rId10" Type="http://schemas.openxmlformats.org/officeDocument/2006/relationships/slideLayout" Target="../slideLayouts/slideLayout82.xml"/><Relationship Id="rId31" Type="http://schemas.openxmlformats.org/officeDocument/2006/relationships/slideLayout" Target="../slideLayouts/slideLayout103.xml"/><Relationship Id="rId44" Type="http://schemas.openxmlformats.org/officeDocument/2006/relationships/slideLayout" Target="../slideLayouts/slideLayout116.xml"/><Relationship Id="rId52" Type="http://schemas.openxmlformats.org/officeDocument/2006/relationships/slideLayout" Target="../slideLayouts/slideLayout124.xml"/><Relationship Id="rId60" Type="http://schemas.openxmlformats.org/officeDocument/2006/relationships/slideLayout" Target="../slideLayouts/slideLayout132.xml"/><Relationship Id="rId65" Type="http://schemas.openxmlformats.org/officeDocument/2006/relationships/slideLayout" Target="../slideLayouts/slideLayout137.xml"/><Relationship Id="rId73" Type="http://schemas.openxmlformats.org/officeDocument/2006/relationships/slideLayout" Target="../slideLayouts/slideLayout145.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9" Type="http://schemas.openxmlformats.org/officeDocument/2006/relationships/slideLayout" Target="../slideLayouts/slideLayout111.xml"/><Relationship Id="rId34" Type="http://schemas.openxmlformats.org/officeDocument/2006/relationships/slideLayout" Target="../slideLayouts/slideLayout106.xml"/><Relationship Id="rId50" Type="http://schemas.openxmlformats.org/officeDocument/2006/relationships/slideLayout" Target="../slideLayouts/slideLayout122.xml"/><Relationship Id="rId55" Type="http://schemas.openxmlformats.org/officeDocument/2006/relationships/slideLayout" Target="../slideLayouts/slideLayout127.xml"/><Relationship Id="rId7" Type="http://schemas.openxmlformats.org/officeDocument/2006/relationships/slideLayout" Target="../slideLayouts/slideLayout79.xml"/><Relationship Id="rId71"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989242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5068210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 id="2147483764" r:id="rId31"/>
    <p:sldLayoutId id="2147483765" r:id="rId32"/>
    <p:sldLayoutId id="2147483766"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81" r:id="rId48"/>
    <p:sldLayoutId id="2147483782" r:id="rId49"/>
    <p:sldLayoutId id="2147483783" r:id="rId50"/>
    <p:sldLayoutId id="2147483784" r:id="rId51"/>
    <p:sldLayoutId id="2147483785" r:id="rId52"/>
    <p:sldLayoutId id="2147483786" r:id="rId53"/>
    <p:sldLayoutId id="2147483787" r:id="rId54"/>
    <p:sldLayoutId id="2147483788" r:id="rId55"/>
    <p:sldLayoutId id="2147483789" r:id="rId56"/>
    <p:sldLayoutId id="2147483790" r:id="rId57"/>
    <p:sldLayoutId id="2147483791" r:id="rId58"/>
    <p:sldLayoutId id="2147483792" r:id="rId59"/>
    <p:sldLayoutId id="2147483793" r:id="rId60"/>
    <p:sldLayoutId id="2147483794" r:id="rId61"/>
    <p:sldLayoutId id="2147483795" r:id="rId62"/>
    <p:sldLayoutId id="2147483796" r:id="rId63"/>
    <p:sldLayoutId id="2147483797" r:id="rId64"/>
    <p:sldLayoutId id="2147483798" r:id="rId65"/>
    <p:sldLayoutId id="2147483799" r:id="rId66"/>
    <p:sldLayoutId id="2147483800" r:id="rId67"/>
    <p:sldLayoutId id="2147483801" r:id="rId68"/>
    <p:sldLayoutId id="2147483802" r:id="rId69"/>
    <p:sldLayoutId id="2147483803" r:id="rId70"/>
    <p:sldLayoutId id="2147483804" r:id="rId71"/>
    <p:sldLayoutId id="2147483805" r:id="rId72"/>
    <p:sldLayoutId id="2147483806"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5.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5.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5.xml"/></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5.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5.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5.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5.xml"/></Relationships>
</file>

<file path=ppt/slides/_rels/slide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5.xml"/></Relationships>
</file>

<file path=ppt/slides/_rels/slide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85.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A26D5-2CD7-BEBF-C5B4-BA8F4F69B3FF}"/>
              </a:ext>
            </a:extLst>
          </p:cNvPr>
          <p:cNvSpPr>
            <a:spLocks noGrp="1"/>
          </p:cNvSpPr>
          <p:nvPr>
            <p:ph type="title"/>
          </p:nvPr>
        </p:nvSpPr>
        <p:spPr/>
        <p:txBody>
          <a:bodyPr/>
          <a:lstStyle/>
          <a:p>
            <a:r>
              <a:rPr lang="en-US" dirty="0"/>
              <a:t>Telemetry (Power BI) app scenarios</a:t>
            </a:r>
            <a:endParaRPr lang="en-DK" dirty="0"/>
          </a:p>
        </p:txBody>
      </p:sp>
      <p:sp>
        <p:nvSpPr>
          <p:cNvPr id="3" name="Text Placeholder 2">
            <a:extLst>
              <a:ext uri="{FF2B5EF4-FFF2-40B4-BE49-F238E27FC236}">
                <a16:creationId xmlns:a16="http://schemas.microsoft.com/office/drawing/2014/main" id="{A3A04C88-8ED5-5E3F-7E06-C074185F1847}"/>
              </a:ext>
            </a:extLst>
          </p:cNvPr>
          <p:cNvSpPr>
            <a:spLocks noGrp="1"/>
          </p:cNvSpPr>
          <p:nvPr>
            <p:ph type="body" sz="quarter" idx="12"/>
          </p:nvPr>
        </p:nvSpPr>
        <p:spPr/>
        <p:txBody>
          <a:bodyPr/>
          <a:lstStyle/>
          <a:p>
            <a:endParaRPr lang="en-DK"/>
          </a:p>
        </p:txBody>
      </p:sp>
    </p:spTree>
    <p:extLst>
      <p:ext uri="{BB962C8B-B14F-4D97-AF65-F5344CB8AC3E}">
        <p14:creationId xmlns:p14="http://schemas.microsoft.com/office/powerpoint/2010/main" val="204948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errors that users see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218553"/>
            <a:ext cx="9771768" cy="5522829"/>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3040" y="362525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17135"/>
            <a:ext cx="4715969" cy="162257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errors?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17135"/>
            <a:ext cx="2092460" cy="153888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 </a:t>
            </a:r>
          </a:p>
          <a:p>
            <a:r>
              <a:rPr lang="en-US" dirty="0"/>
              <a:t>And what is the error message in English?</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317448526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Troubleshoot permission issues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5543" y="1194829"/>
            <a:ext cx="9771768" cy="5570278"/>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27011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C3660F-4036-FD65-FD15-26BE58751150}"/>
              </a:ext>
            </a:extLst>
          </p:cNvPr>
          <p:cNvSpPr/>
          <p:nvPr/>
        </p:nvSpPr>
        <p:spPr bwMode="auto">
          <a:xfrm>
            <a:off x="2626753" y="2551787"/>
            <a:ext cx="4486397" cy="9922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5" name="Rectangle 4">
            <a:extLst>
              <a:ext uri="{FF2B5EF4-FFF2-40B4-BE49-F238E27FC236}">
                <a16:creationId xmlns:a16="http://schemas.microsoft.com/office/drawing/2014/main" id="{27512EC9-D1A5-0F89-474E-3D83E920C887}"/>
              </a:ext>
            </a:extLst>
          </p:cNvPr>
          <p:cNvSpPr/>
          <p:nvPr/>
        </p:nvSpPr>
        <p:spPr bwMode="auto">
          <a:xfrm>
            <a:off x="2591449" y="3856044"/>
            <a:ext cx="4715969" cy="13112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3" name="Rectangle 12">
            <a:extLst>
              <a:ext uri="{FF2B5EF4-FFF2-40B4-BE49-F238E27FC236}">
                <a16:creationId xmlns:a16="http://schemas.microsoft.com/office/drawing/2014/main" id="{394604DC-8173-FC11-9F58-4961A252C698}"/>
              </a:ext>
            </a:extLst>
          </p:cNvPr>
          <p:cNvSpPr/>
          <p:nvPr/>
        </p:nvSpPr>
        <p:spPr bwMode="auto">
          <a:xfrm>
            <a:off x="2536974" y="5603132"/>
            <a:ext cx="4770444" cy="10894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14" name="TextBox 13">
            <a:extLst>
              <a:ext uri="{FF2B5EF4-FFF2-40B4-BE49-F238E27FC236}">
                <a16:creationId xmlns:a16="http://schemas.microsoft.com/office/drawing/2014/main" id="{44D23A0F-8F90-FA1A-427D-99E3F9BA8199}"/>
              </a:ext>
            </a:extLst>
          </p:cNvPr>
          <p:cNvSpPr txBox="1"/>
          <p:nvPr/>
        </p:nvSpPr>
        <p:spPr>
          <a:xfrm>
            <a:off x="2739592" y="2217659"/>
            <a:ext cx="555615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customers experience permission issues?</a:t>
            </a:r>
            <a:endParaRPr lang="en-DK" dirty="0" err="1"/>
          </a:p>
        </p:txBody>
      </p:sp>
      <p:sp>
        <p:nvSpPr>
          <p:cNvPr id="15" name="TextBox 14">
            <a:extLst>
              <a:ext uri="{FF2B5EF4-FFF2-40B4-BE49-F238E27FC236}">
                <a16:creationId xmlns:a16="http://schemas.microsoft.com/office/drawing/2014/main" id="{E644660C-8C19-44A0-0B04-C62E23B156C4}"/>
              </a:ext>
            </a:extLst>
          </p:cNvPr>
          <p:cNvSpPr txBox="1"/>
          <p:nvPr/>
        </p:nvSpPr>
        <p:spPr>
          <a:xfrm>
            <a:off x="7378389" y="3863826"/>
            <a:ext cx="1590513"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errors do users see?</a:t>
            </a:r>
            <a:endParaRPr lang="en-DK" dirty="0" err="1"/>
          </a:p>
        </p:txBody>
      </p:sp>
      <p:sp>
        <p:nvSpPr>
          <p:cNvPr id="16" name="TextBox 15">
            <a:extLst>
              <a:ext uri="{FF2B5EF4-FFF2-40B4-BE49-F238E27FC236}">
                <a16:creationId xmlns:a16="http://schemas.microsoft.com/office/drawing/2014/main" id="{276BB5E3-8230-8D15-225E-3F31870C78C4}"/>
              </a:ext>
            </a:extLst>
          </p:cNvPr>
          <p:cNvSpPr txBox="1"/>
          <p:nvPr/>
        </p:nvSpPr>
        <p:spPr>
          <a:xfrm>
            <a:off x="7378389" y="5716622"/>
            <a:ext cx="2142396" cy="923330"/>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apps and objects do errors come from?</a:t>
            </a:r>
            <a:endParaRPr lang="en-DK" dirty="0" err="1"/>
          </a:p>
        </p:txBody>
      </p:sp>
    </p:spTree>
    <p:extLst>
      <p:ext uri="{BB962C8B-B14F-4D97-AF65-F5344CB8AC3E}">
        <p14:creationId xmlns:p14="http://schemas.microsoft.com/office/powerpoint/2010/main" val="6081017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Performance</a:t>
            </a:r>
            <a:endParaRPr lang="en-DK" dirty="0"/>
          </a:p>
        </p:txBody>
      </p:sp>
    </p:spTree>
    <p:extLst>
      <p:ext uri="{BB962C8B-B14F-4D97-AF65-F5344CB8AC3E}">
        <p14:creationId xmlns:p14="http://schemas.microsoft.com/office/powerpoint/2010/main" val="28630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login performance</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Bad things that should not happen in the </a:t>
            </a:r>
            <a:r>
              <a:rPr lang="en-US" dirty="0" err="1"/>
              <a:t>OnCompanyOpen</a:t>
            </a:r>
            <a:r>
              <a:rPr lang="en-US" dirty="0"/>
              <a:t> trigger</a:t>
            </a:r>
          </a:p>
          <a:p>
            <a:pPr marL="0" indent="0">
              <a:buNone/>
            </a:pPr>
            <a:endParaRPr lang="en-US" dirty="0"/>
          </a:p>
          <a:p>
            <a:pPr marL="514350" indent="-514350">
              <a:buAutoNum type="arabicPeriod"/>
            </a:pPr>
            <a:r>
              <a:rPr lang="en-US" dirty="0"/>
              <a:t>Long running AL methods</a:t>
            </a:r>
          </a:p>
          <a:p>
            <a:pPr marL="514350" indent="-514350">
              <a:buFont typeface="Wingdings" panose="05000000000000000000" pitchFamily="2" charset="2"/>
              <a:buAutoNum type="arabicPeriod"/>
            </a:pPr>
            <a:r>
              <a:rPr lang="en-US" dirty="0"/>
              <a:t>Long running SQL statements</a:t>
            </a:r>
          </a:p>
          <a:p>
            <a:pPr marL="514350" indent="-514350">
              <a:buAutoNum type="arabicPeriod"/>
            </a:pPr>
            <a:r>
              <a:rPr lang="en-US" dirty="0"/>
              <a:t>Lock timeouts</a:t>
            </a:r>
          </a:p>
          <a:p>
            <a:pPr marL="514350" indent="-514350">
              <a:buAutoNum type="arabicPeriod"/>
            </a:pPr>
            <a:r>
              <a:rPr lang="en-US" dirty="0"/>
              <a:t>Outgoing web service calls</a:t>
            </a:r>
          </a:p>
        </p:txBody>
      </p:sp>
    </p:spTree>
    <p:extLst>
      <p:ext uri="{BB962C8B-B14F-4D97-AF65-F5344CB8AC3E}">
        <p14:creationId xmlns:p14="http://schemas.microsoft.com/office/powerpoint/2010/main" val="199043150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Login performance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595303"/>
            <a:ext cx="839275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12485" y="4780746"/>
            <a:ext cx="588365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50652" y="456407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12485" y="6278264"/>
            <a:ext cx="371985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None of these should happen</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19144905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Long running AL methods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55051" y="1611357"/>
            <a:ext cx="8392752"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769066"/>
            <a:ext cx="3929335" cy="144884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85268" y="358043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38979" y="564578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4422353" y="2410546"/>
            <a:ext cx="523316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Now shows both total time and exclusive time</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spTree>
    <p:extLst>
      <p:ext uri="{BB962C8B-B14F-4D97-AF65-F5344CB8AC3E}">
        <p14:creationId xmlns:p14="http://schemas.microsoft.com/office/powerpoint/2010/main" val="28291852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a:t>Tuning incoming </a:t>
            </a:r>
            <a:r>
              <a:rPr lang="en-US" dirty="0"/>
              <a:t>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533275"/>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Use APIs over OData/SOAP on UI pages</a:t>
            </a:r>
          </a:p>
          <a:p>
            <a:pPr marL="514350" indent="-514350">
              <a:buAutoNum type="arabicPeriod"/>
            </a:pPr>
            <a:r>
              <a:rPr lang="en-US" dirty="0"/>
              <a:t>Reduce aggressive calls</a:t>
            </a:r>
          </a:p>
          <a:p>
            <a:pPr marL="514350" indent="-514350">
              <a:buFont typeface="Wingdings" panose="05000000000000000000" pitchFamily="2" charset="2"/>
              <a:buAutoNum type="arabicPeriod"/>
            </a:pPr>
            <a:r>
              <a:rPr lang="en-US" dirty="0"/>
              <a:t>Check time spend in queues</a:t>
            </a:r>
          </a:p>
          <a:p>
            <a:pPr marL="514350" indent="-514350">
              <a:buAutoNum type="arabicPeriod"/>
            </a:pPr>
            <a:r>
              <a:rPr lang="en-US" dirty="0"/>
              <a:t>Fix non-200 HTTP errors (these just waste resources)</a:t>
            </a:r>
          </a:p>
          <a:p>
            <a:pPr marL="514350" indent="-514350">
              <a:buAutoNum type="arabicPeriod"/>
            </a:pPr>
            <a:r>
              <a:rPr lang="en-US" dirty="0"/>
              <a:t>Check time spend in queues</a:t>
            </a:r>
            <a:endParaRPr lang="en-DK" dirty="0"/>
          </a:p>
        </p:txBody>
      </p:sp>
    </p:spTree>
    <p:extLst>
      <p:ext uri="{BB962C8B-B14F-4D97-AF65-F5344CB8AC3E}">
        <p14:creationId xmlns:p14="http://schemas.microsoft.com/office/powerpoint/2010/main" val="32779408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Is your API code fast?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11357"/>
            <a:ext cx="8291818"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3584121"/>
            <a:ext cx="3420836" cy="96746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426812" y="3177990"/>
            <a:ext cx="2566275"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on category </a:t>
            </a:r>
            <a:r>
              <a:rPr lang="en-US" i="1" dirty="0"/>
              <a:t>API</a:t>
            </a:r>
          </a:p>
        </p:txBody>
      </p:sp>
    </p:spTree>
    <p:extLst>
      <p:ext uri="{BB962C8B-B14F-4D97-AF65-F5344CB8AC3E}">
        <p14:creationId xmlns:p14="http://schemas.microsoft.com/office/powerpoint/2010/main" val="18400860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Does your API calls get queued up?</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91477" y="1611357"/>
            <a:ext cx="8319900" cy="4737222"/>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3109599" y="2046527"/>
            <a:ext cx="6916144" cy="4264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692026" y="2104386"/>
            <a:ext cx="2566275" cy="1231106"/>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Queue time statistics, anyone?</a:t>
            </a:r>
          </a:p>
          <a:p>
            <a:endParaRPr lang="en-US" dirty="0"/>
          </a:p>
          <a:p>
            <a:endParaRPr lang="en-DK" dirty="0" err="1"/>
          </a:p>
        </p:txBody>
      </p:sp>
    </p:spTree>
    <p:extLst>
      <p:ext uri="{BB962C8B-B14F-4D97-AF65-F5344CB8AC3E}">
        <p14:creationId xmlns:p14="http://schemas.microsoft.com/office/powerpoint/2010/main" val="393613186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Are you calling APIs aggressively?</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05518" y="1620144"/>
            <a:ext cx="8291818" cy="4719648"/>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6604907" y="2057400"/>
            <a:ext cx="3420836" cy="41311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232200" y="248641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321694" y="465382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6978550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261C2-8888-CF9E-2408-4B6AACCA6F3D}"/>
              </a:ext>
            </a:extLst>
          </p:cNvPr>
          <p:cNvSpPr>
            <a:spLocks noGrp="1"/>
          </p:cNvSpPr>
          <p:nvPr>
            <p:ph type="title"/>
          </p:nvPr>
        </p:nvSpPr>
        <p:spPr/>
        <p:txBody>
          <a:bodyPr/>
          <a:lstStyle/>
          <a:p>
            <a:endParaRPr lang="en-DK"/>
          </a:p>
        </p:txBody>
      </p:sp>
      <p:sp>
        <p:nvSpPr>
          <p:cNvPr id="5" name="Text Placeholder 4">
            <a:extLst>
              <a:ext uri="{FF2B5EF4-FFF2-40B4-BE49-F238E27FC236}">
                <a16:creationId xmlns:a16="http://schemas.microsoft.com/office/drawing/2014/main" id="{BC5FADC1-C0EB-BFF8-DFD9-9BD36ACCB569}"/>
              </a:ext>
            </a:extLst>
          </p:cNvPr>
          <p:cNvSpPr>
            <a:spLocks noGrp="1"/>
          </p:cNvSpPr>
          <p:nvPr>
            <p:ph type="body" sz="quarter" idx="10"/>
          </p:nvPr>
        </p:nvSpPr>
        <p:spPr>
          <a:xfrm>
            <a:off x="4165600" y="2336393"/>
            <a:ext cx="5212080" cy="2185214"/>
          </a:xfrm>
        </p:spPr>
        <p:txBody>
          <a:bodyPr/>
          <a:lstStyle/>
          <a:p>
            <a:r>
              <a:rPr lang="en-US" dirty="0"/>
              <a:t>Usage</a:t>
            </a:r>
          </a:p>
          <a:p>
            <a:r>
              <a:rPr lang="en-US" dirty="0"/>
              <a:t>Errors</a:t>
            </a:r>
          </a:p>
          <a:p>
            <a:r>
              <a:rPr lang="en-US" dirty="0"/>
              <a:t>Performance</a:t>
            </a:r>
          </a:p>
          <a:p>
            <a:r>
              <a:rPr lang="en-US" dirty="0"/>
              <a:t>Administration</a:t>
            </a:r>
            <a:endParaRPr lang="en-DK" dirty="0"/>
          </a:p>
        </p:txBody>
      </p:sp>
    </p:spTree>
    <p:extLst>
      <p:ext uri="{BB962C8B-B14F-4D97-AF65-F5344CB8AC3E}">
        <p14:creationId xmlns:p14="http://schemas.microsoft.com/office/powerpoint/2010/main" val="21567908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Incoming web service performance – non-200 calls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10709" y="1595303"/>
            <a:ext cx="8368355"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037168"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40926" y="248740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831757" y="4700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Fix errors on these endpoints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nvGrpSpPr>
          <p:cNvPr id="3" name="Group 2">
            <a:extLst>
              <a:ext uri="{FF2B5EF4-FFF2-40B4-BE49-F238E27FC236}">
                <a16:creationId xmlns:a16="http://schemas.microsoft.com/office/drawing/2014/main" id="{11F5E51C-32E7-994A-4D22-05B3E1277488}"/>
              </a:ext>
            </a:extLst>
          </p:cNvPr>
          <p:cNvGrpSpPr/>
          <p:nvPr/>
        </p:nvGrpSpPr>
        <p:grpSpPr>
          <a:xfrm>
            <a:off x="7940061" y="4084759"/>
            <a:ext cx="3100530" cy="1807950"/>
            <a:chOff x="7862501" y="3498066"/>
            <a:chExt cx="3100530" cy="1807950"/>
          </a:xfrm>
        </p:grpSpPr>
        <p:sp>
          <p:nvSpPr>
            <p:cNvPr id="10" name="Rectangle 9">
              <a:extLst>
                <a:ext uri="{FF2B5EF4-FFF2-40B4-BE49-F238E27FC236}">
                  <a16:creationId xmlns:a16="http://schemas.microsoft.com/office/drawing/2014/main" id="{F134A176-C7FE-D28D-5B8E-B03D84C3E7B1}"/>
                </a:ext>
              </a:extLst>
            </p:cNvPr>
            <p:cNvSpPr/>
            <p:nvPr/>
          </p:nvSpPr>
          <p:spPr bwMode="auto">
            <a:xfrm>
              <a:off x="8674553" y="3498066"/>
              <a:ext cx="1036120" cy="143429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862501" y="4998239"/>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a:ea typeface="+mn-ea"/>
                  <a:cs typeface="+mn-cs"/>
                </a:rPr>
                <a:t>Filter to only show errors</a:t>
              </a:r>
              <a:endParaRPr kumimoji="0" lang="en-DK" sz="2000" b="0" i="0" u="none" strike="noStrike" kern="1200" cap="none" spc="0" normalizeH="0" baseline="0" noProof="0" dirty="0" err="1">
                <a:ln>
                  <a:noFill/>
                </a:ln>
                <a:solidFill>
                  <a:srgbClr val="C00000"/>
                </a:solidFill>
                <a:effectLst/>
                <a:uLnTx/>
                <a:uFillTx/>
                <a:latin typeface="Segoe UI"/>
                <a:ea typeface="+mn-ea"/>
                <a:cs typeface="+mn-cs"/>
              </a:endParaRPr>
            </a:p>
          </p:txBody>
        </p:sp>
      </p:grpSp>
    </p:spTree>
    <p:extLst>
      <p:ext uri="{BB962C8B-B14F-4D97-AF65-F5344CB8AC3E}">
        <p14:creationId xmlns:p14="http://schemas.microsoft.com/office/powerpoint/2010/main" val="33529779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0165E-DA86-D9CA-559B-DDCE028FF82C}"/>
              </a:ext>
            </a:extLst>
          </p:cNvPr>
          <p:cNvSpPr>
            <a:spLocks noGrp="1"/>
          </p:cNvSpPr>
          <p:nvPr>
            <p:ph type="title"/>
          </p:nvPr>
        </p:nvSpPr>
        <p:spPr/>
        <p:txBody>
          <a:bodyPr/>
          <a:lstStyle/>
          <a:p>
            <a:r>
              <a:rPr lang="en-US" dirty="0"/>
              <a:t>Tuning outgoing web service calls</a:t>
            </a:r>
            <a:endParaRPr lang="en-DK" dirty="0"/>
          </a:p>
        </p:txBody>
      </p:sp>
      <p:sp>
        <p:nvSpPr>
          <p:cNvPr id="3" name="Content Placeholder 2">
            <a:extLst>
              <a:ext uri="{FF2B5EF4-FFF2-40B4-BE49-F238E27FC236}">
                <a16:creationId xmlns:a16="http://schemas.microsoft.com/office/drawing/2014/main" id="{82230446-C568-2951-1885-2E15F009563E}"/>
              </a:ext>
            </a:extLst>
          </p:cNvPr>
          <p:cNvSpPr>
            <a:spLocks noGrp="1"/>
          </p:cNvSpPr>
          <p:nvPr>
            <p:ph sz="quarter" idx="10"/>
          </p:nvPr>
        </p:nvSpPr>
        <p:spPr>
          <a:xfrm>
            <a:off x="584200" y="1435100"/>
            <a:ext cx="11018838" cy="3016210"/>
          </a:xfrm>
        </p:spPr>
        <p:txBody>
          <a:bodyPr/>
          <a:lstStyle/>
          <a:p>
            <a:pPr marL="0" indent="0">
              <a:buNone/>
            </a:pPr>
            <a:r>
              <a:rPr lang="en-US" dirty="0"/>
              <a:t>Four things to consider:</a:t>
            </a:r>
          </a:p>
          <a:p>
            <a:pPr marL="0" indent="0">
              <a:buNone/>
            </a:pPr>
            <a:endParaRPr lang="en-US" dirty="0"/>
          </a:p>
          <a:p>
            <a:pPr marL="514350" indent="-514350">
              <a:buAutoNum type="arabicPeriod"/>
            </a:pPr>
            <a:r>
              <a:rPr lang="en-US" dirty="0"/>
              <a:t>Tune slow endpoints</a:t>
            </a:r>
          </a:p>
          <a:p>
            <a:pPr marL="514350" indent="-514350">
              <a:buAutoNum type="arabicPeriod"/>
            </a:pPr>
            <a:r>
              <a:rPr lang="en-US" dirty="0"/>
              <a:t>Reduce aggressive calls</a:t>
            </a:r>
          </a:p>
          <a:p>
            <a:pPr marL="514350" indent="-514350">
              <a:buAutoNum type="arabicPeriod"/>
            </a:pPr>
            <a:r>
              <a:rPr lang="en-US" dirty="0"/>
              <a:t>Fix non-200 HTTP errors (these just waste resources)</a:t>
            </a:r>
          </a:p>
          <a:p>
            <a:pPr marL="514350" indent="-514350">
              <a:buAutoNum type="arabicPeriod"/>
            </a:pPr>
            <a:r>
              <a:rPr lang="en-US" dirty="0"/>
              <a:t>Check outgoing web service calls in UI sessions</a:t>
            </a:r>
            <a:endParaRPr lang="en-DK" dirty="0"/>
          </a:p>
        </p:txBody>
      </p:sp>
    </p:spTree>
    <p:extLst>
      <p:ext uri="{BB962C8B-B14F-4D97-AF65-F5344CB8AC3E}">
        <p14:creationId xmlns:p14="http://schemas.microsoft.com/office/powerpoint/2010/main" val="179740063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- 1</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595303"/>
            <a:ext cx="9786762"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233137"/>
            <a:ext cx="3731897"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626768" y="292511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626768" y="578479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597114" y="2233137"/>
            <a:ext cx="3959342" cy="413149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3194563" y="6400800"/>
            <a:ext cx="2583667" cy="307777"/>
          </a:xfrm>
          <a:prstGeom prst="rect">
            <a:avLst/>
          </a:prstGeom>
          <a:noFill/>
        </p:spPr>
        <p:txBody>
          <a:bodyPr wrap="square" lIns="0" tIns="0" rIns="0" bIns="0" rtlCol="0">
            <a:spAutoFit/>
          </a:bodyPr>
          <a:lstStyle/>
          <a:p>
            <a:pPr algn="l"/>
            <a:r>
              <a:rPr lang="en-US" sz="2000" dirty="0">
                <a:solidFill>
                  <a:srgbClr val="C00000"/>
                </a:solidFill>
              </a:rPr>
              <a:t>Tune slow endpoints</a:t>
            </a:r>
            <a:endParaRPr lang="en-DK" sz="2000" dirty="0" err="1">
              <a:solidFill>
                <a:srgbClr val="C00000"/>
              </a:solidFill>
            </a:endParaRPr>
          </a:p>
        </p:txBody>
      </p:sp>
      <p:sp>
        <p:nvSpPr>
          <p:cNvPr id="12" name="TextBox 11">
            <a:extLst>
              <a:ext uri="{FF2B5EF4-FFF2-40B4-BE49-F238E27FC236}">
                <a16:creationId xmlns:a16="http://schemas.microsoft.com/office/drawing/2014/main" id="{D64D747E-4499-A020-8BA8-89BCEEC29A31}"/>
              </a:ext>
            </a:extLst>
          </p:cNvPr>
          <p:cNvSpPr txBox="1"/>
          <p:nvPr/>
        </p:nvSpPr>
        <p:spPr>
          <a:xfrm>
            <a:off x="7226354" y="6400800"/>
            <a:ext cx="3100530" cy="307777"/>
          </a:xfrm>
          <a:prstGeom prst="rect">
            <a:avLst/>
          </a:prstGeom>
          <a:noFill/>
        </p:spPr>
        <p:txBody>
          <a:bodyPr wrap="square" lIns="0" tIns="0" rIns="0" bIns="0" rtlCol="0">
            <a:spAutoFit/>
          </a:bodyPr>
          <a:lstStyle/>
          <a:p>
            <a:pPr algn="l"/>
            <a:r>
              <a:rPr lang="en-US" sz="2000" dirty="0">
                <a:solidFill>
                  <a:srgbClr val="C00000"/>
                </a:solidFill>
              </a:rPr>
              <a:t>Reduce aggressive calls</a:t>
            </a:r>
            <a:endParaRPr lang="en-DK" sz="2000" dirty="0" err="1">
              <a:solidFill>
                <a:srgbClr val="C00000"/>
              </a:solidFill>
            </a:endParaRPr>
          </a:p>
        </p:txBody>
      </p:sp>
    </p:spTree>
    <p:extLst>
      <p:ext uri="{BB962C8B-B14F-4D97-AF65-F5344CB8AC3E}">
        <p14:creationId xmlns:p14="http://schemas.microsoft.com/office/powerpoint/2010/main" val="212699055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- 2</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595303"/>
            <a:ext cx="8381429" cy="4769330"/>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5"/>
            <a:ext cx="3984816" cy="147082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72278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16222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6766559" y="3498066"/>
            <a:ext cx="2836586" cy="85603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848681" y="4019086"/>
            <a:ext cx="373542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Fix errors on these endpoints</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6972594" y="4422657"/>
            <a:ext cx="310053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Filter to only show errors</a:t>
            </a:r>
            <a:endParaRPr lang="en-DK" dirty="0" err="1"/>
          </a:p>
        </p:txBody>
      </p:sp>
    </p:spTree>
    <p:extLst>
      <p:ext uri="{BB962C8B-B14F-4D97-AF65-F5344CB8AC3E}">
        <p14:creationId xmlns:p14="http://schemas.microsoft.com/office/powerpoint/2010/main" val="206020456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Outgoing web service performance - 3</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04172" y="1708302"/>
            <a:ext cx="8381429"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653339" y="2540864"/>
            <a:ext cx="3506215" cy="170039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834389" y="282394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774628" y="5243938"/>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F134A176-C7FE-D28D-5B8E-B03D84C3E7B1}"/>
              </a:ext>
            </a:extLst>
          </p:cNvPr>
          <p:cNvSpPr/>
          <p:nvPr/>
        </p:nvSpPr>
        <p:spPr bwMode="auto">
          <a:xfrm>
            <a:off x="8770197" y="3350204"/>
            <a:ext cx="1046957" cy="1470821"/>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2743622" y="4318698"/>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Tune these – users wait for them in the UI</a:t>
            </a:r>
            <a:endParaRPr lang="en-DK" dirty="0" err="1"/>
          </a:p>
        </p:txBody>
      </p:sp>
      <p:sp>
        <p:nvSpPr>
          <p:cNvPr id="12" name="TextBox 11">
            <a:extLst>
              <a:ext uri="{FF2B5EF4-FFF2-40B4-BE49-F238E27FC236}">
                <a16:creationId xmlns:a16="http://schemas.microsoft.com/office/drawing/2014/main" id="{D64D747E-4499-A020-8BA8-89BCEEC29A31}"/>
              </a:ext>
            </a:extLst>
          </p:cNvPr>
          <p:cNvSpPr txBox="1"/>
          <p:nvPr/>
        </p:nvSpPr>
        <p:spPr>
          <a:xfrm>
            <a:off x="8700419" y="4821025"/>
            <a:ext cx="3271276" cy="307777"/>
          </a:xfrm>
          <a:prstGeom prst="rect">
            <a:avLst/>
          </a:prstGeom>
          <a:solidFill>
            <a:schemeClr val="bg1">
              <a:lumMod val="95000"/>
            </a:schemeClr>
          </a:solidFill>
        </p:spPr>
        <p:txBody>
          <a:bodyPr wrap="square" lIns="0" tIns="0" rIns="0" bIns="0" rtlCol="0">
            <a:spAutoFit/>
          </a:bodyPr>
          <a:lstStyle/>
          <a:p>
            <a:pPr algn="l"/>
            <a:r>
              <a:rPr lang="en-US" sz="2000" dirty="0">
                <a:solidFill>
                  <a:srgbClr val="C00000"/>
                </a:solidFill>
              </a:rPr>
              <a:t>Filter to only show UI clients</a:t>
            </a:r>
            <a:endParaRPr lang="en-DK" sz="2000" dirty="0" err="1">
              <a:solidFill>
                <a:srgbClr val="C00000"/>
              </a:solidFill>
            </a:endParaRPr>
          </a:p>
        </p:txBody>
      </p:sp>
    </p:spTree>
    <p:extLst>
      <p:ext uri="{BB962C8B-B14F-4D97-AF65-F5344CB8AC3E}">
        <p14:creationId xmlns:p14="http://schemas.microsoft.com/office/powerpoint/2010/main" val="15390681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Update performance – do you use </a:t>
            </a:r>
            <a:r>
              <a:rPr lang="en-US" dirty="0" err="1"/>
              <a:t>DataTransfer</a:t>
            </a:r>
            <a:r>
              <a:rPr lang="en-US" dirty="0"/>
              <a:t>?</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08302"/>
            <a:ext cx="7971285" cy="454333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793418" y="3342424"/>
            <a:ext cx="3371180" cy="11439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6" name="Arrow: Right 5">
            <a:extLst>
              <a:ext uri="{FF2B5EF4-FFF2-40B4-BE49-F238E27FC236}">
                <a16:creationId xmlns:a16="http://schemas.microsoft.com/office/drawing/2014/main" id="{1C27CB5D-C950-9040-9CD9-F55C6A354A2F}"/>
              </a:ext>
            </a:extLst>
          </p:cNvPr>
          <p:cNvSpPr/>
          <p:nvPr/>
        </p:nvSpPr>
        <p:spPr bwMode="auto">
          <a:xfrm>
            <a:off x="1039461" y="26118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69530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265035" y="3342424"/>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app updates take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591459"/>
            <a:ext cx="3371180" cy="66017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124099"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How set-based is the update code?</a:t>
            </a:r>
            <a:endParaRPr lang="en-DK" dirty="0" err="1"/>
          </a:p>
        </p:txBody>
      </p:sp>
    </p:spTree>
    <p:extLst>
      <p:ext uri="{BB962C8B-B14F-4D97-AF65-F5344CB8AC3E}">
        <p14:creationId xmlns:p14="http://schemas.microsoft.com/office/powerpoint/2010/main" val="298099504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p:txBody>
          <a:bodyPr/>
          <a:lstStyle/>
          <a:p>
            <a:r>
              <a:rPr lang="en-US" dirty="0"/>
              <a:t>Track performance test results – also over time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09244" y="1715667"/>
            <a:ext cx="7971285" cy="4528601"/>
          </a:xfrm>
          <a:prstGeom prst="rect">
            <a:avLst/>
          </a:prstGeom>
          <a:noFill/>
        </p:spPr>
      </p:pic>
      <p:sp>
        <p:nvSpPr>
          <p:cNvPr id="5" name="Rectangle 4">
            <a:extLst>
              <a:ext uri="{FF2B5EF4-FFF2-40B4-BE49-F238E27FC236}">
                <a16:creationId xmlns:a16="http://schemas.microsoft.com/office/drawing/2014/main" id="{F827FFC7-911A-71AA-17E6-180DF12B9410}"/>
              </a:ext>
            </a:extLst>
          </p:cNvPr>
          <p:cNvSpPr/>
          <p:nvPr/>
        </p:nvSpPr>
        <p:spPr bwMode="auto">
          <a:xfrm>
            <a:off x="2821304" y="4326863"/>
            <a:ext cx="3371180" cy="100000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7" name="Arrow: Right 6">
            <a:extLst>
              <a:ext uri="{FF2B5EF4-FFF2-40B4-BE49-F238E27FC236}">
                <a16:creationId xmlns:a16="http://schemas.microsoft.com/office/drawing/2014/main" id="{6130B007-7959-213B-31CF-472583091EEB}"/>
              </a:ext>
            </a:extLst>
          </p:cNvPr>
          <p:cNvSpPr/>
          <p:nvPr/>
        </p:nvSpPr>
        <p:spPr bwMode="auto">
          <a:xfrm>
            <a:off x="1087727" y="550682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6331183" y="4286410"/>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Any test runs that take a long time?</a:t>
            </a:r>
            <a:endParaRPr lang="en-DK" dirty="0" err="1"/>
          </a:p>
        </p:txBody>
      </p:sp>
      <p:sp>
        <p:nvSpPr>
          <p:cNvPr id="3" name="Rectangle 2">
            <a:extLst>
              <a:ext uri="{FF2B5EF4-FFF2-40B4-BE49-F238E27FC236}">
                <a16:creationId xmlns:a16="http://schemas.microsoft.com/office/drawing/2014/main" id="{25C1352D-EFA8-CD43-7BC6-B95DB17ABFFB}"/>
              </a:ext>
            </a:extLst>
          </p:cNvPr>
          <p:cNvSpPr/>
          <p:nvPr/>
        </p:nvSpPr>
        <p:spPr bwMode="auto">
          <a:xfrm>
            <a:off x="2821304" y="5474727"/>
            <a:ext cx="3371180" cy="77690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E8428B6C-966D-D1FC-9EFF-98B40331A19F}"/>
              </a:ext>
            </a:extLst>
          </p:cNvPr>
          <p:cNvSpPr txBox="1"/>
          <p:nvPr/>
        </p:nvSpPr>
        <p:spPr>
          <a:xfrm>
            <a:off x="6265035" y="5591459"/>
            <a:ext cx="2770015"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What are the timings for the different scenarios?</a:t>
            </a:r>
            <a:endParaRPr lang="en-DK" dirty="0" err="1"/>
          </a:p>
        </p:txBody>
      </p:sp>
    </p:spTree>
    <p:extLst>
      <p:ext uri="{BB962C8B-B14F-4D97-AF65-F5344CB8AC3E}">
        <p14:creationId xmlns:p14="http://schemas.microsoft.com/office/powerpoint/2010/main" val="39535820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Administration</a:t>
            </a:r>
            <a:endParaRPr lang="en-DK" dirty="0"/>
          </a:p>
        </p:txBody>
      </p:sp>
    </p:spTree>
    <p:extLst>
      <p:ext uri="{BB962C8B-B14F-4D97-AF65-F5344CB8AC3E}">
        <p14:creationId xmlns:p14="http://schemas.microsoft.com/office/powerpoint/2010/main" val="164998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Track changes to permissions (also over time)</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70840" y="1194829"/>
            <a:ext cx="9761173"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4171325"/>
            <a:ext cx="4408052" cy="1603013"/>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669793" y="2517606"/>
            <a:ext cx="2703766" cy="147008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14286" y="310877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90204" y="595989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TextBox 3">
            <a:extLst>
              <a:ext uri="{FF2B5EF4-FFF2-40B4-BE49-F238E27FC236}">
                <a16:creationId xmlns:a16="http://schemas.microsoft.com/office/drawing/2014/main" id="{03F05AE7-1F11-3D49-9BC2-A6C718A7D25B}"/>
              </a:ext>
            </a:extLst>
          </p:cNvPr>
          <p:cNvSpPr txBox="1"/>
          <p:nvPr/>
        </p:nvSpPr>
        <p:spPr>
          <a:xfrm>
            <a:off x="5463476" y="2517606"/>
            <a:ext cx="3415932" cy="615553"/>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Which permission sets were changed?</a:t>
            </a:r>
            <a:endParaRPr lang="en-DK" dirty="0" err="1"/>
          </a:p>
        </p:txBody>
      </p:sp>
      <p:sp>
        <p:nvSpPr>
          <p:cNvPr id="5" name="TextBox 4">
            <a:extLst>
              <a:ext uri="{FF2B5EF4-FFF2-40B4-BE49-F238E27FC236}">
                <a16:creationId xmlns:a16="http://schemas.microsoft.com/office/drawing/2014/main" id="{FAE65D9F-2A01-3A37-4BDE-52D21B213718}"/>
              </a:ext>
            </a:extLst>
          </p:cNvPr>
          <p:cNvSpPr txBox="1"/>
          <p:nvPr/>
        </p:nvSpPr>
        <p:spPr>
          <a:xfrm>
            <a:off x="7171442" y="4732270"/>
            <a:ext cx="341593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by which apps?</a:t>
            </a:r>
            <a:endParaRPr lang="en-DK" dirty="0" err="1"/>
          </a:p>
        </p:txBody>
      </p:sp>
      <p:sp>
        <p:nvSpPr>
          <p:cNvPr id="6" name="TextBox 5">
            <a:extLst>
              <a:ext uri="{FF2B5EF4-FFF2-40B4-BE49-F238E27FC236}">
                <a16:creationId xmlns:a16="http://schemas.microsoft.com/office/drawing/2014/main" id="{7BD4DC1B-ADC4-AE42-35E1-12B204A5844E}"/>
              </a:ext>
            </a:extLst>
          </p:cNvPr>
          <p:cNvSpPr txBox="1"/>
          <p:nvPr/>
        </p:nvSpPr>
        <p:spPr>
          <a:xfrm>
            <a:off x="4097290" y="6159660"/>
            <a:ext cx="2054482"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And when?</a:t>
            </a:r>
            <a:endParaRPr lang="en-DK" dirty="0" err="1"/>
          </a:p>
        </p:txBody>
      </p:sp>
    </p:spTree>
    <p:extLst>
      <p:ext uri="{BB962C8B-B14F-4D97-AF65-F5344CB8AC3E}">
        <p14:creationId xmlns:p14="http://schemas.microsoft.com/office/powerpoint/2010/main" val="8080252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a:t>
            </a:r>
            <a:r>
              <a:rPr lang="en-US" dirty="0" err="1"/>
              <a:t>Appsource</a:t>
            </a:r>
            <a:r>
              <a:rPr lang="en-US" dirty="0"/>
              <a:t> validation results </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7970"/>
            <a:ext cx="9786762" cy="5003995"/>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588263" y="3504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27454" y="435284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6198093" y="2765661"/>
            <a:ext cx="4405056" cy="158718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6198093" y="4511040"/>
            <a:ext cx="4405056" cy="165462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4" name="TextBox 3">
            <a:extLst>
              <a:ext uri="{FF2B5EF4-FFF2-40B4-BE49-F238E27FC236}">
                <a16:creationId xmlns:a16="http://schemas.microsoft.com/office/drawing/2014/main" id="{2CD1A59E-1F45-5183-7409-EF3246596DAC}"/>
              </a:ext>
            </a:extLst>
          </p:cNvPr>
          <p:cNvSpPr txBox="1"/>
          <p:nvPr/>
        </p:nvSpPr>
        <p:spPr>
          <a:xfrm>
            <a:off x="7252479" y="6159748"/>
            <a:ext cx="3100530" cy="307777"/>
          </a:xfrm>
          <a:prstGeom prst="rect">
            <a:avLst/>
          </a:prstGeom>
          <a:noFill/>
        </p:spPr>
        <p:txBody>
          <a:bodyPr wrap="square" lIns="0" tIns="0" rIns="0" bIns="0" rtlCol="0">
            <a:spAutoFit/>
          </a:bodyPr>
          <a:lstStyle/>
          <a:p>
            <a:pPr algn="l"/>
            <a:r>
              <a:rPr lang="en-US" sz="2000" dirty="0">
                <a:solidFill>
                  <a:srgbClr val="C00000"/>
                </a:solidFill>
              </a:rPr>
              <a:t>See failure rates by version</a:t>
            </a:r>
            <a:endParaRPr lang="en-DK" sz="2000" dirty="0" err="1">
              <a:solidFill>
                <a:srgbClr val="C00000"/>
              </a:solidFill>
            </a:endParaRPr>
          </a:p>
        </p:txBody>
      </p:sp>
      <p:sp>
        <p:nvSpPr>
          <p:cNvPr id="5" name="TextBox 4">
            <a:extLst>
              <a:ext uri="{FF2B5EF4-FFF2-40B4-BE49-F238E27FC236}">
                <a16:creationId xmlns:a16="http://schemas.microsoft.com/office/drawing/2014/main" id="{1E9E5DED-0614-9D43-E194-1F4223FECC65}"/>
              </a:ext>
            </a:extLst>
          </p:cNvPr>
          <p:cNvSpPr txBox="1"/>
          <p:nvPr/>
        </p:nvSpPr>
        <p:spPr>
          <a:xfrm>
            <a:off x="6535501" y="3405365"/>
            <a:ext cx="3730240" cy="307777"/>
          </a:xfrm>
          <a:prstGeom prst="rect">
            <a:avLst/>
          </a:prstGeom>
          <a:solidFill>
            <a:schemeClr val="bg1">
              <a:lumMod val="95000"/>
            </a:schemeClr>
          </a:solidFill>
        </p:spPr>
        <p:txBody>
          <a:bodyPr wrap="square" lIns="0" tIns="0" rIns="0" bIns="0" rtlCol="0">
            <a:spAutoFit/>
          </a:bodyPr>
          <a:lstStyle>
            <a:defPPr>
              <a:defRPr lang="en-DK"/>
            </a:defPPr>
            <a:lvl1pPr>
              <a:defRPr sz="2000">
                <a:solidFill>
                  <a:srgbClr val="C00000"/>
                </a:solidFill>
              </a:defRPr>
            </a:lvl1pPr>
          </a:lstStyle>
          <a:p>
            <a:r>
              <a:rPr lang="en-US" dirty="0"/>
              <a:t>See failures by country/region</a:t>
            </a:r>
            <a:endParaRPr lang="en-DK" dirty="0" err="1"/>
          </a:p>
        </p:txBody>
      </p:sp>
    </p:spTree>
    <p:extLst>
      <p:ext uri="{BB962C8B-B14F-4D97-AF65-F5344CB8AC3E}">
        <p14:creationId xmlns:p14="http://schemas.microsoft.com/office/powerpoint/2010/main" val="411298833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Usage</a:t>
            </a:r>
            <a:endParaRPr lang="en-DK" dirty="0"/>
          </a:p>
        </p:txBody>
      </p:sp>
    </p:spTree>
    <p:extLst>
      <p:ext uri="{BB962C8B-B14F-4D97-AF65-F5344CB8AC3E}">
        <p14:creationId xmlns:p14="http://schemas.microsoft.com/office/powerpoint/2010/main" val="1094879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the usage of AL-GO for </a:t>
            </a:r>
            <a:r>
              <a:rPr lang="en-US" dirty="0" err="1"/>
              <a:t>Github</a:t>
            </a:r>
            <a:endParaRPr lang="en-US" dirty="0"/>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201646"/>
            <a:ext cx="9786762" cy="5556644"/>
          </a:xfrm>
          <a:prstGeom prst="rect">
            <a:avLst/>
          </a:prstGeom>
          <a:noFill/>
        </p:spPr>
      </p:pic>
      <p:sp>
        <p:nvSpPr>
          <p:cNvPr id="10" name="Arrow: Right 9">
            <a:extLst>
              <a:ext uri="{FF2B5EF4-FFF2-40B4-BE49-F238E27FC236}">
                <a16:creationId xmlns:a16="http://schemas.microsoft.com/office/drawing/2014/main" id="{6B347135-4552-ECBB-893C-FE86A352B75E}"/>
              </a:ext>
            </a:extLst>
          </p:cNvPr>
          <p:cNvSpPr/>
          <p:nvPr/>
        </p:nvSpPr>
        <p:spPr bwMode="auto">
          <a:xfrm>
            <a:off x="632808" y="356592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712372" y="542681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C652C400-DD37-0485-CE13-409C7101E60C}"/>
              </a:ext>
            </a:extLst>
          </p:cNvPr>
          <p:cNvSpPr/>
          <p:nvPr/>
        </p:nvSpPr>
        <p:spPr bwMode="auto">
          <a:xfrm>
            <a:off x="7408585" y="2560534"/>
            <a:ext cx="3194564" cy="147860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
        <p:nvSpPr>
          <p:cNvPr id="3" name="Rectangle 2">
            <a:extLst>
              <a:ext uri="{FF2B5EF4-FFF2-40B4-BE49-F238E27FC236}">
                <a16:creationId xmlns:a16="http://schemas.microsoft.com/office/drawing/2014/main" id="{9C72DB84-BBC2-BD62-1F1F-CF725A9DCFC5}"/>
              </a:ext>
            </a:extLst>
          </p:cNvPr>
          <p:cNvSpPr/>
          <p:nvPr/>
        </p:nvSpPr>
        <p:spPr bwMode="auto">
          <a:xfrm>
            <a:off x="2665379" y="4638362"/>
            <a:ext cx="7937770" cy="200757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DK" sz="2000" dirty="0" err="1">
              <a:solidFill>
                <a:srgbClr val="FFFFFF"/>
              </a:solidFill>
              <a:latin typeface="Segoe UI"/>
              <a:cs typeface="Segoe UI" pitchFamily="34" charset="0"/>
            </a:endParaRPr>
          </a:p>
        </p:txBody>
      </p:sp>
    </p:spTree>
    <p:extLst>
      <p:ext uri="{BB962C8B-B14F-4D97-AF65-F5344CB8AC3E}">
        <p14:creationId xmlns:p14="http://schemas.microsoft.com/office/powerpoint/2010/main" val="354929304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85272" y="1194829"/>
            <a:ext cx="9732310" cy="55702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clients the users at customer use</a:t>
            </a: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677352" y="2572265"/>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Rectangle 1">
            <a:extLst>
              <a:ext uri="{FF2B5EF4-FFF2-40B4-BE49-F238E27FC236}">
                <a16:creationId xmlns:a16="http://schemas.microsoft.com/office/drawing/2014/main" id="{04A6D470-098B-9D6A-96DB-A43550B426AE}"/>
              </a:ext>
            </a:extLst>
          </p:cNvPr>
          <p:cNvSpPr/>
          <p:nvPr/>
        </p:nvSpPr>
        <p:spPr bwMode="auto">
          <a:xfrm>
            <a:off x="6899188" y="2438400"/>
            <a:ext cx="3739979" cy="10668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D1224322-79A5-5368-2805-DE0A3703967F}"/>
              </a:ext>
            </a:extLst>
          </p:cNvPr>
          <p:cNvSpPr/>
          <p:nvPr/>
        </p:nvSpPr>
        <p:spPr bwMode="auto">
          <a:xfrm>
            <a:off x="4604951" y="4312508"/>
            <a:ext cx="696098" cy="151576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41652830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3"/>
          <a:srcRect/>
          <a:stretch/>
        </p:blipFill>
        <p:spPr>
          <a:xfrm>
            <a:off x="1202619" y="1206698"/>
            <a:ext cx="9786762" cy="5527878"/>
          </a:xfrm>
          <a:prstGeom prst="rect">
            <a:avLst/>
          </a:prstGeom>
          <a:noFill/>
        </p:spPr>
      </p:pic>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which standard features customers use</a:t>
            </a:r>
          </a:p>
        </p:txBody>
      </p:sp>
      <p:sp>
        <p:nvSpPr>
          <p:cNvPr id="8" name="Rectangle 7">
            <a:extLst>
              <a:ext uri="{FF2B5EF4-FFF2-40B4-BE49-F238E27FC236}">
                <a16:creationId xmlns:a16="http://schemas.microsoft.com/office/drawing/2014/main" id="{1E235AE8-42C5-7934-C2D3-206063408EB0}"/>
              </a:ext>
            </a:extLst>
          </p:cNvPr>
          <p:cNvSpPr/>
          <p:nvPr/>
        </p:nvSpPr>
        <p:spPr bwMode="auto">
          <a:xfrm>
            <a:off x="10050162" y="2183026"/>
            <a:ext cx="939219" cy="341046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72499" y="2351901"/>
            <a:ext cx="5420496"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2822571"/>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9090080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Excel layouts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tretch>
            <a:fillRect/>
          </a:stretch>
        </p:blipFill>
        <p:spPr>
          <a:xfrm>
            <a:off x="1158046" y="1178508"/>
            <a:ext cx="9786762" cy="5602920"/>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4847969" y="2648463"/>
            <a:ext cx="477793" cy="4007709"/>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81471" y="317156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751793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Data Analysis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58046" y="1475887"/>
            <a:ext cx="9786762" cy="5008162"/>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2669793" y="2814921"/>
            <a:ext cx="4707664" cy="1227894"/>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5066165" y="4879394"/>
            <a:ext cx="2311292" cy="1604655"/>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569282"/>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409" y="492643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910B4CA9-9CF3-2ACD-5FC2-D73793378652}"/>
              </a:ext>
            </a:extLst>
          </p:cNvPr>
          <p:cNvSpPr txBox="1"/>
          <p:nvPr/>
        </p:nvSpPr>
        <p:spPr>
          <a:xfrm>
            <a:off x="2669793" y="4073944"/>
            <a:ext cx="2762132" cy="307777"/>
          </a:xfrm>
          <a:prstGeom prst="rect">
            <a:avLst/>
          </a:prstGeom>
          <a:noFill/>
        </p:spPr>
        <p:txBody>
          <a:bodyPr wrap="square" lIns="0" tIns="0" rIns="0" bIns="0" rtlCol="0">
            <a:spAutoFit/>
          </a:bodyPr>
          <a:lstStyle/>
          <a:p>
            <a:pPr algn="l"/>
            <a:r>
              <a:rPr lang="en-US" sz="2000" dirty="0">
                <a:solidFill>
                  <a:srgbClr val="C00000"/>
                </a:solidFill>
              </a:rPr>
              <a:t>Usage across customers</a:t>
            </a:r>
            <a:endParaRPr lang="en-DK" sz="2000" dirty="0" err="1">
              <a:solidFill>
                <a:srgbClr val="C00000"/>
              </a:solidFill>
            </a:endParaRPr>
          </a:p>
        </p:txBody>
      </p:sp>
      <p:sp>
        <p:nvSpPr>
          <p:cNvPr id="3" name="TextBox 2">
            <a:extLst>
              <a:ext uri="{FF2B5EF4-FFF2-40B4-BE49-F238E27FC236}">
                <a16:creationId xmlns:a16="http://schemas.microsoft.com/office/drawing/2014/main" id="{8D080CB7-A593-0518-0E01-432A94F5612D}"/>
              </a:ext>
            </a:extLst>
          </p:cNvPr>
          <p:cNvSpPr txBox="1"/>
          <p:nvPr/>
        </p:nvSpPr>
        <p:spPr>
          <a:xfrm>
            <a:off x="5023625" y="6519069"/>
            <a:ext cx="4540610" cy="307777"/>
          </a:xfrm>
          <a:prstGeom prst="rect">
            <a:avLst/>
          </a:prstGeom>
          <a:noFill/>
        </p:spPr>
        <p:txBody>
          <a:bodyPr wrap="square" lIns="0" tIns="0" rIns="0" bIns="0" rtlCol="0">
            <a:spAutoFit/>
          </a:bodyPr>
          <a:lstStyle/>
          <a:p>
            <a:pPr algn="l"/>
            <a:r>
              <a:rPr lang="en-US" sz="2000" dirty="0">
                <a:solidFill>
                  <a:srgbClr val="C00000"/>
                </a:solidFill>
              </a:rPr>
              <a:t>On which pages do they analyze data?</a:t>
            </a:r>
            <a:endParaRPr lang="en-DK" sz="2000" dirty="0" err="1">
              <a:solidFill>
                <a:srgbClr val="C00000"/>
              </a:solidFill>
            </a:endParaRPr>
          </a:p>
        </p:txBody>
      </p:sp>
    </p:spTree>
    <p:extLst>
      <p:ext uri="{BB962C8B-B14F-4D97-AF65-F5344CB8AC3E}">
        <p14:creationId xmlns:p14="http://schemas.microsoft.com/office/powerpoint/2010/main" val="251834447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CF9E217-C4B7-0A9B-F8B6-C31BE5A46BFC}"/>
              </a:ext>
            </a:extLst>
          </p:cNvPr>
          <p:cNvSpPr>
            <a:spLocks noGrp="1"/>
          </p:cNvSpPr>
          <p:nvPr>
            <p:ph type="title"/>
          </p:nvPr>
        </p:nvSpPr>
        <p:spPr>
          <a:xfrm>
            <a:off x="588263" y="457200"/>
            <a:ext cx="11018520" cy="553998"/>
          </a:xfrm>
        </p:spPr>
        <p:txBody>
          <a:bodyPr/>
          <a:lstStyle/>
          <a:p>
            <a:r>
              <a:rPr lang="en-US" dirty="0"/>
              <a:t>How to see if customer is using Microsoft connectors</a:t>
            </a:r>
          </a:p>
        </p:txBody>
      </p:sp>
      <p:pic>
        <p:nvPicPr>
          <p:cNvPr id="7" name="Picture 6">
            <a:extLst>
              <a:ext uri="{FF2B5EF4-FFF2-40B4-BE49-F238E27FC236}">
                <a16:creationId xmlns:a16="http://schemas.microsoft.com/office/drawing/2014/main" id="{803F676B-360E-9524-24C6-B42F5B432051}"/>
              </a:ext>
            </a:extLst>
          </p:cNvPr>
          <p:cNvPicPr>
            <a:picLocks noChangeAspect="1"/>
          </p:cNvPicPr>
          <p:nvPr/>
        </p:nvPicPr>
        <p:blipFill>
          <a:blip r:embed="rId2"/>
          <a:srcRect/>
          <a:stretch/>
        </p:blipFill>
        <p:spPr>
          <a:xfrm>
            <a:off x="1158046" y="1194829"/>
            <a:ext cx="9786762" cy="5570278"/>
          </a:xfrm>
          <a:prstGeom prst="rect">
            <a:avLst/>
          </a:prstGeom>
          <a:noFill/>
        </p:spPr>
      </p:pic>
      <p:sp>
        <p:nvSpPr>
          <p:cNvPr id="8" name="Rectangle 7">
            <a:extLst>
              <a:ext uri="{FF2B5EF4-FFF2-40B4-BE49-F238E27FC236}">
                <a16:creationId xmlns:a16="http://schemas.microsoft.com/office/drawing/2014/main" id="{1E235AE8-42C5-7934-C2D3-206063408EB0}"/>
              </a:ext>
            </a:extLst>
          </p:cNvPr>
          <p:cNvSpPr/>
          <p:nvPr/>
        </p:nvSpPr>
        <p:spPr bwMode="auto">
          <a:xfrm>
            <a:off x="7344032" y="2421924"/>
            <a:ext cx="3381633" cy="109975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A8FDE458-278E-BFC2-CFDC-02E16B070EF8}"/>
              </a:ext>
            </a:extLst>
          </p:cNvPr>
          <p:cNvSpPr/>
          <p:nvPr/>
        </p:nvSpPr>
        <p:spPr bwMode="auto">
          <a:xfrm>
            <a:off x="2384856" y="2393092"/>
            <a:ext cx="2121241" cy="138395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10" name="Arrow: Right 9">
            <a:extLst>
              <a:ext uri="{FF2B5EF4-FFF2-40B4-BE49-F238E27FC236}">
                <a16:creationId xmlns:a16="http://schemas.microsoft.com/office/drawing/2014/main" id="{6B347135-4552-ECBB-893C-FE86A352B75E}"/>
              </a:ext>
            </a:extLst>
          </p:cNvPr>
          <p:cNvSpPr/>
          <p:nvPr/>
        </p:nvSpPr>
        <p:spPr bwMode="auto">
          <a:xfrm>
            <a:off x="588263" y="202238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Arrow: Right 10">
            <a:extLst>
              <a:ext uri="{FF2B5EF4-FFF2-40B4-BE49-F238E27FC236}">
                <a16:creationId xmlns:a16="http://schemas.microsoft.com/office/drawing/2014/main" id="{DCD25F46-7A08-B1D6-F41F-A17751AB1CD2}"/>
              </a:ext>
            </a:extLst>
          </p:cNvPr>
          <p:cNvSpPr/>
          <p:nvPr/>
        </p:nvSpPr>
        <p:spPr bwMode="auto">
          <a:xfrm>
            <a:off x="677352" y="3971559"/>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9533392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C80127-4173-8DAC-5A16-02B77B704445}"/>
              </a:ext>
            </a:extLst>
          </p:cNvPr>
          <p:cNvSpPr>
            <a:spLocks noGrp="1"/>
          </p:cNvSpPr>
          <p:nvPr>
            <p:ph type="title"/>
          </p:nvPr>
        </p:nvSpPr>
        <p:spPr/>
        <p:txBody>
          <a:bodyPr/>
          <a:lstStyle/>
          <a:p>
            <a:r>
              <a:rPr lang="en-US" dirty="0"/>
              <a:t>Errors</a:t>
            </a:r>
            <a:endParaRPr lang="en-DK" dirty="0"/>
          </a:p>
        </p:txBody>
      </p:sp>
    </p:spTree>
    <p:extLst>
      <p:ext uri="{BB962C8B-B14F-4D97-AF65-F5344CB8AC3E}">
        <p14:creationId xmlns:p14="http://schemas.microsoft.com/office/powerpoint/2010/main" val="366385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7444</TotalTime>
  <Words>487</Words>
  <Application>Microsoft Office PowerPoint</Application>
  <PresentationFormat>Widescreen</PresentationFormat>
  <Paragraphs>86</Paragraphs>
  <Slides>30</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30</vt:i4>
      </vt:variant>
    </vt:vector>
  </HeadingPairs>
  <TitlesOfParts>
    <vt:vector size="38" baseType="lpstr">
      <vt:lpstr>Arial</vt:lpstr>
      <vt:lpstr>Calibri</vt:lpstr>
      <vt:lpstr>Consolas</vt:lpstr>
      <vt:lpstr>Segoe UI</vt:lpstr>
      <vt:lpstr>Segoe UI Semibold</vt:lpstr>
      <vt:lpstr>Wingdings</vt:lpstr>
      <vt:lpstr>Microsoft D365 template</vt:lpstr>
      <vt:lpstr>1_Microsoft D365 template</vt:lpstr>
      <vt:lpstr>Telemetry (Power BI) app scenarios</vt:lpstr>
      <vt:lpstr>PowerPoint Presentation</vt:lpstr>
      <vt:lpstr>Usage</vt:lpstr>
      <vt:lpstr>How to see which clients the users at customer use</vt:lpstr>
      <vt:lpstr>How to see which standard features customers use</vt:lpstr>
      <vt:lpstr>How to see if customer is using Excel layouts</vt:lpstr>
      <vt:lpstr>How to see if customer is using Data Analysis</vt:lpstr>
      <vt:lpstr>How to see if customer is using Microsoft connectors</vt:lpstr>
      <vt:lpstr>Errors</vt:lpstr>
      <vt:lpstr>Troubleshoot errors that users see</vt:lpstr>
      <vt:lpstr>Troubleshoot permission issues</vt:lpstr>
      <vt:lpstr>Performance</vt:lpstr>
      <vt:lpstr>Tuning login performance</vt:lpstr>
      <vt:lpstr>Login performance</vt:lpstr>
      <vt:lpstr>Long running AL methods</vt:lpstr>
      <vt:lpstr>Tuning incoming web service calls</vt:lpstr>
      <vt:lpstr>Is your API code fast?</vt:lpstr>
      <vt:lpstr>Does your API calls get queued up?</vt:lpstr>
      <vt:lpstr>Are you calling APIs aggressively?</vt:lpstr>
      <vt:lpstr>Incoming web service performance – non-200 calls</vt:lpstr>
      <vt:lpstr>Tuning outgoing web service calls</vt:lpstr>
      <vt:lpstr>Outgoing web service performance - 1</vt:lpstr>
      <vt:lpstr>Outgoing web service performance - 2</vt:lpstr>
      <vt:lpstr>Outgoing web service performance - 3</vt:lpstr>
      <vt:lpstr>Update performance – do you use DataTransfer?</vt:lpstr>
      <vt:lpstr>Track performance test results – also over time</vt:lpstr>
      <vt:lpstr>Administration</vt:lpstr>
      <vt:lpstr>Track changes to permissions (also over time)</vt:lpstr>
      <vt:lpstr>How to see the Appsource validation results </vt:lpstr>
      <vt:lpstr>How to see the usage of AL-GO for Github</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Telemetry is just a fancy word for “usage data”</dc:title>
  <dc:creator>Kennie Pontoppidan</dc:creator>
  <cp:lastModifiedBy>Kennie Pontoppidan</cp:lastModifiedBy>
  <cp:revision>12</cp:revision>
  <dcterms:created xsi:type="dcterms:W3CDTF">2023-05-11T10:10:30Z</dcterms:created>
  <dcterms:modified xsi:type="dcterms:W3CDTF">2023-05-30T19:31:11Z</dcterms:modified>
</cp:coreProperties>
</file>